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726"/>
  </p:normalViewPr>
  <p:slideViewPr>
    <p:cSldViewPr snapToGrid="0">
      <p:cViewPr varScale="1">
        <p:scale>
          <a:sx n="106" d="100"/>
          <a:sy n="106" d="100"/>
        </p:scale>
        <p:origin x="14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DE93-F69D-FAC4-017D-3B98620EB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8A2812-20DF-68E7-E5E2-C36CA4A30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963D00-E6BA-8E42-0E49-7CA366220D96}"/>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5" name="Footer Placeholder 4">
            <a:extLst>
              <a:ext uri="{FF2B5EF4-FFF2-40B4-BE49-F238E27FC236}">
                <a16:creationId xmlns:a16="http://schemas.microsoft.com/office/drawing/2014/main" id="{9767A6E5-87C7-1E1C-E1E8-98A92BFA2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E3205-252E-ED76-A645-0B9D56471FBD}"/>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95996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B59-0A4A-5988-9164-74A9E4E66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BDAF1-DC91-3691-CF03-D16A0B652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F6BCE-8AC1-5AB2-E576-30051FA7F5AA}"/>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5" name="Footer Placeholder 4">
            <a:extLst>
              <a:ext uri="{FF2B5EF4-FFF2-40B4-BE49-F238E27FC236}">
                <a16:creationId xmlns:a16="http://schemas.microsoft.com/office/drawing/2014/main" id="{40934A6F-A125-4FFF-9575-E5664A2BD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F24A9-760A-8DA2-20DC-0B831B05AC87}"/>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134709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663AC-34C4-BD75-6CF5-860CD47CE2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0CAB-9D13-5D56-3665-E507CEBE89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EDEAA-B6A6-31F6-A495-E71D833C6498}"/>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5" name="Footer Placeholder 4">
            <a:extLst>
              <a:ext uri="{FF2B5EF4-FFF2-40B4-BE49-F238E27FC236}">
                <a16:creationId xmlns:a16="http://schemas.microsoft.com/office/drawing/2014/main" id="{7AC8071E-5F13-E748-696E-7F7E1BB95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CA0C0-78CA-77E1-D152-0139960AA811}"/>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316560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1A-C9FD-1659-35A3-A7BA93A34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E7712-4D0B-1807-F3F4-F3752956D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8A1CC-104F-67AD-F10D-16D06BD3E49E}"/>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5" name="Footer Placeholder 4">
            <a:extLst>
              <a:ext uri="{FF2B5EF4-FFF2-40B4-BE49-F238E27FC236}">
                <a16:creationId xmlns:a16="http://schemas.microsoft.com/office/drawing/2014/main" id="{5C6F0F55-13E9-C5CA-1CE3-6514CEA38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8BEA1-8816-424E-BBB6-3BE365929EB9}"/>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86275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4E86-9BFF-B59B-7D2B-B66E958211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12FB5C-3A2C-F9D0-229A-98FA9EC532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CFD8B-F81F-4588-A08B-4CA484E3D255}"/>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5" name="Footer Placeholder 4">
            <a:extLst>
              <a:ext uri="{FF2B5EF4-FFF2-40B4-BE49-F238E27FC236}">
                <a16:creationId xmlns:a16="http://schemas.microsoft.com/office/drawing/2014/main" id="{52B342F3-80F8-4908-0ECF-CFC96B708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ABBA8-8FB1-FA9C-4259-84076FBEDC60}"/>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279950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581A-765D-988A-5490-1E453CC4C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268D8-26B9-3FF3-ED62-32A4DC89C0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C34D2-9260-F6E7-5242-E6A06B180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779BD-FF69-40E0-3482-D4626D78B2DA}"/>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6" name="Footer Placeholder 5">
            <a:extLst>
              <a:ext uri="{FF2B5EF4-FFF2-40B4-BE49-F238E27FC236}">
                <a16:creationId xmlns:a16="http://schemas.microsoft.com/office/drawing/2014/main" id="{30DEB6E0-C158-B253-1188-2DF1377B5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CC472-CCEB-9AAB-A3E0-EA9D93CD3062}"/>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250114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DC04-E2A9-BEF3-E9B9-D837D5437A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A65287-6084-BC5B-FA26-D17B710E0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FAA74-BCDC-739C-0091-9C36A8625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4911A-F80D-960E-72F7-3F6A0333B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A9B5A-754D-109A-B220-16783175C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8AC900-54F5-F2FC-38CE-4AF0067DC045}"/>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8" name="Footer Placeholder 7">
            <a:extLst>
              <a:ext uri="{FF2B5EF4-FFF2-40B4-BE49-F238E27FC236}">
                <a16:creationId xmlns:a16="http://schemas.microsoft.com/office/drawing/2014/main" id="{E11C8489-D825-1261-4351-12DD19DBFA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150610-D512-95AB-F474-E195D4AB597E}"/>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388805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497F-7B7B-833B-D502-DE7795E03E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669E80-0408-8DD0-B280-74D570218290}"/>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4" name="Footer Placeholder 3">
            <a:extLst>
              <a:ext uri="{FF2B5EF4-FFF2-40B4-BE49-F238E27FC236}">
                <a16:creationId xmlns:a16="http://schemas.microsoft.com/office/drawing/2014/main" id="{A809F1F0-DA00-0C6A-2271-3B2E01C59F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C4F53-F563-44EB-57A3-C8236365B3DC}"/>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319671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2D8B7-FF91-9F14-8DFB-5DC4F1D1157E}"/>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3" name="Footer Placeholder 2">
            <a:extLst>
              <a:ext uri="{FF2B5EF4-FFF2-40B4-BE49-F238E27FC236}">
                <a16:creationId xmlns:a16="http://schemas.microsoft.com/office/drawing/2014/main" id="{1077D2C7-4A19-17E2-C092-9860615448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78F001-E8C0-C766-9AB3-57055CD42CFD}"/>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37054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C613-8DCB-B123-E7E5-E26D185E4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B5C4A9-D989-C427-642A-737E325F1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29F50F-E20D-5B95-1410-4A349AD79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2494D2-D3E2-0700-2A52-7519313B541C}"/>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6" name="Footer Placeholder 5">
            <a:extLst>
              <a:ext uri="{FF2B5EF4-FFF2-40B4-BE49-F238E27FC236}">
                <a16:creationId xmlns:a16="http://schemas.microsoft.com/office/drawing/2014/main" id="{D0916A50-AF54-7024-B45A-3B66B2CB1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BDD82-D0A0-61E6-9518-8060ECE17EDB}"/>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415666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47A9-939F-3B9A-0A3F-FBD4C9F16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43E6A-C3B9-034B-A574-E795A3634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7E4A8-A788-D2F3-B8B6-FA68A10C3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33A6A-65CE-C8D9-3D84-F2A12390E67D}"/>
              </a:ext>
            </a:extLst>
          </p:cNvPr>
          <p:cNvSpPr>
            <a:spLocks noGrp="1"/>
          </p:cNvSpPr>
          <p:nvPr>
            <p:ph type="dt" sz="half" idx="10"/>
          </p:nvPr>
        </p:nvSpPr>
        <p:spPr/>
        <p:txBody>
          <a:bodyPr/>
          <a:lstStyle/>
          <a:p>
            <a:fld id="{91EBDFDD-4077-7F4B-A6BF-247ED028DE07}" type="datetimeFigureOut">
              <a:rPr lang="en-US" smtClean="0"/>
              <a:t>9/10/25</a:t>
            </a:fld>
            <a:endParaRPr lang="en-US"/>
          </a:p>
        </p:txBody>
      </p:sp>
      <p:sp>
        <p:nvSpPr>
          <p:cNvPr id="6" name="Footer Placeholder 5">
            <a:extLst>
              <a:ext uri="{FF2B5EF4-FFF2-40B4-BE49-F238E27FC236}">
                <a16:creationId xmlns:a16="http://schemas.microsoft.com/office/drawing/2014/main" id="{559AAE86-9736-9EDA-6AA0-05D702E05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9FA91-B124-7DC2-6CBB-8E31B3ABED51}"/>
              </a:ext>
            </a:extLst>
          </p:cNvPr>
          <p:cNvSpPr>
            <a:spLocks noGrp="1"/>
          </p:cNvSpPr>
          <p:nvPr>
            <p:ph type="sldNum" sz="quarter" idx="12"/>
          </p:nvPr>
        </p:nvSpPr>
        <p:spPr/>
        <p:txBody>
          <a:bodyPr/>
          <a:lstStyle/>
          <a:p>
            <a:fld id="{2A6285A2-4D28-BE44-88DC-29B85B26A408}" type="slidenum">
              <a:rPr lang="en-US" smtClean="0"/>
              <a:t>‹#›</a:t>
            </a:fld>
            <a:endParaRPr lang="en-US"/>
          </a:p>
        </p:txBody>
      </p:sp>
    </p:spTree>
    <p:extLst>
      <p:ext uri="{BB962C8B-B14F-4D97-AF65-F5344CB8AC3E}">
        <p14:creationId xmlns:p14="http://schemas.microsoft.com/office/powerpoint/2010/main" val="113473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4B183-D6B8-CD3A-865F-E6C270139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3B7786-584C-D4B1-BAF9-E054945EF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F5B8D-C488-2E2B-40A1-B43D2B45C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EBDFDD-4077-7F4B-A6BF-247ED028DE07}" type="datetimeFigureOut">
              <a:rPr lang="en-US" smtClean="0"/>
              <a:t>9/10/25</a:t>
            </a:fld>
            <a:endParaRPr lang="en-US"/>
          </a:p>
        </p:txBody>
      </p:sp>
      <p:sp>
        <p:nvSpPr>
          <p:cNvPr id="5" name="Footer Placeholder 4">
            <a:extLst>
              <a:ext uri="{FF2B5EF4-FFF2-40B4-BE49-F238E27FC236}">
                <a16:creationId xmlns:a16="http://schemas.microsoft.com/office/drawing/2014/main" id="{C6E18A22-ADC6-BB35-1C5E-4B687C863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94BE60-1AE5-395D-85F0-6EF1A43526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6285A2-4D28-BE44-88DC-29B85B26A408}" type="slidenum">
              <a:rPr lang="en-US" smtClean="0"/>
              <a:t>‹#›</a:t>
            </a:fld>
            <a:endParaRPr lang="en-US"/>
          </a:p>
        </p:txBody>
      </p:sp>
    </p:spTree>
    <p:extLst>
      <p:ext uri="{BB962C8B-B14F-4D97-AF65-F5344CB8AC3E}">
        <p14:creationId xmlns:p14="http://schemas.microsoft.com/office/powerpoint/2010/main" val="284264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0ADE261-0EBC-1A1E-B591-F4311178A251}"/>
              </a:ext>
            </a:extLst>
          </p:cNvPr>
          <p:cNvSpPr>
            <a:spLocks noGrp="1"/>
          </p:cNvSpPr>
          <p:nvPr>
            <p:ph type="ctrTitle"/>
          </p:nvPr>
        </p:nvSpPr>
        <p:spPr>
          <a:xfrm>
            <a:off x="1314824" y="1150070"/>
            <a:ext cx="10053763" cy="2045617"/>
          </a:xfrm>
        </p:spPr>
        <p:txBody>
          <a:bodyPr anchor="b">
            <a:normAutofit fontScale="90000"/>
          </a:bodyPr>
          <a:lstStyle/>
          <a:p>
            <a:br>
              <a:rPr lang="en-US" sz="4800" dirty="0">
                <a:solidFill>
                  <a:srgbClr val="FFFFFF"/>
                </a:solidFill>
              </a:rPr>
            </a:br>
            <a:r>
              <a:rPr lang="en-US" sz="4800" dirty="0">
                <a:solidFill>
                  <a:srgbClr val="FFFFFF"/>
                </a:solidFill>
              </a:rPr>
              <a:t>               </a:t>
            </a:r>
            <a:br>
              <a:rPr lang="en-US" sz="4800" dirty="0">
                <a:solidFill>
                  <a:srgbClr val="FFFFFF"/>
                </a:solidFill>
              </a:rPr>
            </a:br>
            <a:br>
              <a:rPr lang="en-US" sz="4800" dirty="0">
                <a:solidFill>
                  <a:srgbClr val="FFFFFF"/>
                </a:solidFill>
              </a:rPr>
            </a:br>
            <a:br>
              <a:rPr lang="en-US" sz="4800" dirty="0">
                <a:solidFill>
                  <a:srgbClr val="FFFFFF"/>
                </a:solidFill>
              </a:rPr>
            </a:br>
            <a:r>
              <a:rPr lang="en-US" sz="4800" dirty="0">
                <a:solidFill>
                  <a:srgbClr val="FFFFFF"/>
                </a:solidFill>
              </a:rPr>
              <a:t>OFFERING MEMORANDUM        </a:t>
            </a:r>
            <a:br>
              <a:rPr lang="en-US" sz="4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71969859-A300-44CC-05A4-F936B7A84672}"/>
              </a:ext>
            </a:extLst>
          </p:cNvPr>
          <p:cNvSpPr>
            <a:spLocks noGrp="1"/>
          </p:cNvSpPr>
          <p:nvPr>
            <p:ph type="subTitle" idx="1"/>
          </p:nvPr>
        </p:nvSpPr>
        <p:spPr>
          <a:xfrm>
            <a:off x="1350682" y="4506012"/>
            <a:ext cx="10005951" cy="1823070"/>
          </a:xfrm>
        </p:spPr>
        <p:txBody>
          <a:bodyPr anchor="ctr">
            <a:normAutofit/>
          </a:bodyPr>
          <a:lstStyle/>
          <a:p>
            <a:r>
              <a:rPr lang="en-US" sz="3200" dirty="0"/>
              <a:t>FOR SALE</a:t>
            </a:r>
          </a:p>
          <a:p>
            <a:r>
              <a:rPr lang="en-US" dirty="0"/>
              <a:t>15000 block of FM 2493 (Old Jacksonville Highway)</a:t>
            </a:r>
          </a:p>
          <a:p>
            <a:r>
              <a:rPr lang="en-US" dirty="0"/>
              <a:t>Tyler, Texas</a:t>
            </a:r>
          </a:p>
          <a:p>
            <a:r>
              <a:rPr lang="en-US" sz="1200" dirty="0"/>
              <a:t>The information contained herein is </a:t>
            </a:r>
          </a:p>
        </p:txBody>
      </p:sp>
    </p:spTree>
    <p:extLst>
      <p:ext uri="{BB962C8B-B14F-4D97-AF65-F5344CB8AC3E}">
        <p14:creationId xmlns:p14="http://schemas.microsoft.com/office/powerpoint/2010/main" val="274363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A8AE80-1B56-AE1C-14F6-7408FDBA8217}"/>
              </a:ext>
            </a:extLst>
          </p:cNvPr>
          <p:cNvSpPr>
            <a:spLocks noGrp="1"/>
          </p:cNvSpPr>
          <p:nvPr>
            <p:ph type="title"/>
          </p:nvPr>
        </p:nvSpPr>
        <p:spPr>
          <a:xfrm>
            <a:off x="826396" y="586855"/>
            <a:ext cx="4230100" cy="3387497"/>
          </a:xfrm>
        </p:spPr>
        <p:txBody>
          <a:bodyPr anchor="b">
            <a:normAutofit/>
          </a:bodyPr>
          <a:lstStyle/>
          <a:p>
            <a:pPr algn="ctr"/>
            <a:r>
              <a:rPr lang="en-US" sz="4000" dirty="0">
                <a:solidFill>
                  <a:srgbClr val="FFFFFF"/>
                </a:solidFill>
              </a:rPr>
              <a:t>EXECUTIVE SUMMARY</a:t>
            </a:r>
          </a:p>
        </p:txBody>
      </p:sp>
      <p:sp>
        <p:nvSpPr>
          <p:cNvPr id="3" name="Content Placeholder 2">
            <a:extLst>
              <a:ext uri="{FF2B5EF4-FFF2-40B4-BE49-F238E27FC236}">
                <a16:creationId xmlns:a16="http://schemas.microsoft.com/office/drawing/2014/main" id="{87A401ED-88F3-51E6-17DF-9AFE81FA8E3E}"/>
              </a:ext>
            </a:extLst>
          </p:cNvPr>
          <p:cNvSpPr>
            <a:spLocks noGrp="1"/>
          </p:cNvSpPr>
          <p:nvPr>
            <p:ph idx="1"/>
          </p:nvPr>
        </p:nvSpPr>
        <p:spPr>
          <a:xfrm>
            <a:off x="6503157" y="737537"/>
            <a:ext cx="4862447" cy="5893869"/>
          </a:xfrm>
        </p:spPr>
        <p:txBody>
          <a:bodyPr anchor="ctr">
            <a:normAutofit/>
          </a:bodyPr>
          <a:lstStyle/>
          <a:p>
            <a:r>
              <a:rPr lang="en-US" sz="1900" dirty="0"/>
              <a:t>The fastest growing residential / commercial corridor in East Texas.</a:t>
            </a:r>
          </a:p>
          <a:p>
            <a:r>
              <a:rPr lang="en-US" sz="1900" dirty="0"/>
              <a:t>TXDOT is in the process of expanding FM 2493 from four to six lanes.</a:t>
            </a:r>
          </a:p>
          <a:p>
            <a:r>
              <a:rPr lang="en-US" sz="1900" dirty="0"/>
              <a:t>.4 miles to Toll 49</a:t>
            </a:r>
          </a:p>
          <a:p>
            <a:r>
              <a:rPr lang="en-US" sz="1900" dirty="0"/>
              <a:t>Surrounding Users:</a:t>
            </a:r>
          </a:p>
          <a:p>
            <a:pPr lvl="1">
              <a:buFont typeface="Wingdings" pitchFamily="2" charset="2"/>
              <a:buChar char="Ø"/>
            </a:pPr>
            <a:r>
              <a:rPr lang="en-US" sz="1900" dirty="0"/>
              <a:t> Bruno’s Pizza</a:t>
            </a:r>
          </a:p>
          <a:p>
            <a:pPr lvl="1">
              <a:buFont typeface="Wingdings" pitchFamily="2" charset="2"/>
              <a:buChar char="Ø"/>
            </a:pPr>
            <a:r>
              <a:rPr lang="en-US" sz="1900" dirty="0"/>
              <a:t> </a:t>
            </a:r>
            <a:r>
              <a:rPr lang="en-US" sz="1900" dirty="0" err="1"/>
              <a:t>Gleaux</a:t>
            </a:r>
            <a:r>
              <a:rPr lang="en-US" sz="1900" dirty="0"/>
              <a:t> Carwash</a:t>
            </a:r>
          </a:p>
          <a:p>
            <a:pPr lvl="1">
              <a:buFont typeface="Wingdings" pitchFamily="2" charset="2"/>
              <a:buChar char="Ø"/>
            </a:pPr>
            <a:r>
              <a:rPr lang="en-US" sz="1900" dirty="0"/>
              <a:t> Tyler Tennis &amp; Athletic Club</a:t>
            </a:r>
          </a:p>
          <a:p>
            <a:pPr lvl="1">
              <a:buFont typeface="Wingdings" pitchFamily="2" charset="2"/>
              <a:buChar char="Ø"/>
            </a:pPr>
            <a:r>
              <a:rPr lang="en-US" sz="1900" dirty="0"/>
              <a:t> Texas Bank</a:t>
            </a:r>
          </a:p>
          <a:p>
            <a:pPr lvl="1">
              <a:buFont typeface="Wingdings" pitchFamily="2" charset="2"/>
              <a:buChar char="Ø"/>
            </a:pPr>
            <a:r>
              <a:rPr lang="en-US" sz="1900" dirty="0"/>
              <a:t> Christ Church</a:t>
            </a:r>
          </a:p>
          <a:p>
            <a:pPr lvl="1">
              <a:buFont typeface="Wingdings" pitchFamily="2" charset="2"/>
              <a:buChar char="Ø"/>
            </a:pPr>
            <a:r>
              <a:rPr lang="en-US" sz="1900" dirty="0"/>
              <a:t> Lanes Chapel Methodist Church</a:t>
            </a:r>
          </a:p>
          <a:p>
            <a:pPr lvl="1">
              <a:buFont typeface="Wingdings" pitchFamily="2" charset="2"/>
              <a:buChar char="Ø"/>
            </a:pPr>
            <a:r>
              <a:rPr lang="en-US" sz="1900" dirty="0"/>
              <a:t> Southside Baptist Church</a:t>
            </a:r>
          </a:p>
          <a:p>
            <a:pPr lvl="1">
              <a:buFont typeface="Wingdings" pitchFamily="2" charset="2"/>
              <a:buChar char="Ø"/>
            </a:pPr>
            <a:r>
              <a:rPr lang="en-US" sz="1900" dirty="0"/>
              <a:t> Jack Elementary School</a:t>
            </a:r>
          </a:p>
          <a:p>
            <a:pPr lvl="1">
              <a:buFont typeface="Wingdings" pitchFamily="2" charset="2"/>
              <a:buChar char="Ø"/>
            </a:pPr>
            <a:r>
              <a:rPr lang="en-US" sz="1900" dirty="0"/>
              <a:t> Faulkner Park</a:t>
            </a:r>
          </a:p>
          <a:p>
            <a:pPr marL="0" indent="0">
              <a:buNone/>
            </a:pPr>
            <a:r>
              <a:rPr lang="en-US" sz="1900" dirty="0"/>
              <a:t> </a:t>
            </a:r>
          </a:p>
          <a:p>
            <a:endParaRPr lang="en-US" sz="1900" dirty="0"/>
          </a:p>
        </p:txBody>
      </p:sp>
    </p:spTree>
    <p:extLst>
      <p:ext uri="{BB962C8B-B14F-4D97-AF65-F5344CB8AC3E}">
        <p14:creationId xmlns:p14="http://schemas.microsoft.com/office/powerpoint/2010/main" val="217704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5B3705-E7DC-7884-A6C7-1AEA194C0610}"/>
              </a:ext>
            </a:extLst>
          </p:cNvPr>
          <p:cNvSpPr>
            <a:spLocks noGrp="1"/>
          </p:cNvSpPr>
          <p:nvPr>
            <p:ph type="title"/>
          </p:nvPr>
        </p:nvSpPr>
        <p:spPr>
          <a:xfrm>
            <a:off x="826396" y="586855"/>
            <a:ext cx="4230100" cy="3387497"/>
          </a:xfrm>
        </p:spPr>
        <p:txBody>
          <a:bodyPr anchor="b">
            <a:normAutofit/>
          </a:bodyPr>
          <a:lstStyle/>
          <a:p>
            <a:pPr algn="ctr"/>
            <a:r>
              <a:rPr lang="en-US" sz="4000" dirty="0">
                <a:solidFill>
                  <a:srgbClr val="FFFFFF"/>
                </a:solidFill>
              </a:rPr>
              <a:t>PROPERTY INFORMATION</a:t>
            </a:r>
          </a:p>
        </p:txBody>
      </p:sp>
      <p:sp>
        <p:nvSpPr>
          <p:cNvPr id="3" name="Content Placeholder 2">
            <a:extLst>
              <a:ext uri="{FF2B5EF4-FFF2-40B4-BE49-F238E27FC236}">
                <a16:creationId xmlns:a16="http://schemas.microsoft.com/office/drawing/2014/main" id="{5FE424F9-E3C4-5674-7072-F39A4B45CDD8}"/>
              </a:ext>
            </a:extLst>
          </p:cNvPr>
          <p:cNvSpPr>
            <a:spLocks noGrp="1"/>
          </p:cNvSpPr>
          <p:nvPr>
            <p:ph idx="1"/>
          </p:nvPr>
        </p:nvSpPr>
        <p:spPr>
          <a:xfrm>
            <a:off x="6503158" y="649480"/>
            <a:ext cx="4862447" cy="5546047"/>
          </a:xfrm>
        </p:spPr>
        <p:txBody>
          <a:bodyPr anchor="ctr">
            <a:normAutofit/>
          </a:bodyPr>
          <a:lstStyle/>
          <a:p>
            <a:pPr marL="0" indent="0">
              <a:buNone/>
            </a:pPr>
            <a:endParaRPr lang="en-US" sz="2000" dirty="0"/>
          </a:p>
          <a:p>
            <a:r>
              <a:rPr lang="en-US" sz="2000" dirty="0"/>
              <a:t> Price: $530,000.00 / $12.12 </a:t>
            </a:r>
            <a:r>
              <a:rPr lang="en-US" sz="2000" dirty="0" err="1"/>
              <a:t>psf</a:t>
            </a:r>
            <a:endParaRPr lang="en-US" sz="2000" dirty="0"/>
          </a:p>
          <a:p>
            <a:r>
              <a:rPr lang="en-US" sz="2000" dirty="0"/>
              <a:t> Acreage: 1.0038 Acres / 43,725.52 sf</a:t>
            </a:r>
          </a:p>
          <a:p>
            <a:r>
              <a:rPr lang="en-US" sz="2000" dirty="0"/>
              <a:t> Zoning: None</a:t>
            </a:r>
          </a:p>
          <a:p>
            <a:r>
              <a:rPr lang="en-US" sz="2000" dirty="0"/>
              <a:t> Utilities:</a:t>
            </a:r>
          </a:p>
          <a:p>
            <a:pPr lvl="1">
              <a:buFont typeface="Wingdings" pitchFamily="2" charset="2"/>
              <a:buChar char="Ø"/>
            </a:pPr>
            <a:r>
              <a:rPr lang="en-US" sz="2000" dirty="0"/>
              <a:t> Water: Southern Utilities</a:t>
            </a:r>
          </a:p>
          <a:p>
            <a:pPr lvl="1">
              <a:buFont typeface="Wingdings" pitchFamily="2" charset="2"/>
              <a:buChar char="Ø"/>
            </a:pPr>
            <a:r>
              <a:rPr lang="en-US" sz="2000" dirty="0"/>
              <a:t> Sanitary Sewer: Liberty Utilities</a:t>
            </a:r>
          </a:p>
          <a:p>
            <a:pPr lvl="1">
              <a:buFont typeface="Wingdings" pitchFamily="2" charset="2"/>
              <a:buChar char="Ø"/>
            </a:pPr>
            <a:r>
              <a:rPr lang="en-US" sz="2000" dirty="0"/>
              <a:t> Gas: CenterPoint</a:t>
            </a:r>
          </a:p>
          <a:p>
            <a:pPr lvl="1">
              <a:buFont typeface="Wingdings" pitchFamily="2" charset="2"/>
              <a:buChar char="Ø"/>
            </a:pPr>
            <a:r>
              <a:rPr lang="en-US" sz="2000" dirty="0"/>
              <a:t> Electricity: Deregulated</a:t>
            </a:r>
          </a:p>
          <a:p>
            <a:pPr lvl="1">
              <a:buFont typeface="Wingdings" pitchFamily="2" charset="2"/>
              <a:buChar char="Ø"/>
            </a:pPr>
            <a:endParaRPr lang="en-US" sz="2000" dirty="0"/>
          </a:p>
        </p:txBody>
      </p:sp>
    </p:spTree>
    <p:extLst>
      <p:ext uri="{BB962C8B-B14F-4D97-AF65-F5344CB8AC3E}">
        <p14:creationId xmlns:p14="http://schemas.microsoft.com/office/powerpoint/2010/main" val="91377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aerial view of a building&#10;&#10;AI-generated content may be incorrect.">
            <a:extLst>
              <a:ext uri="{FF2B5EF4-FFF2-40B4-BE49-F238E27FC236}">
                <a16:creationId xmlns:a16="http://schemas.microsoft.com/office/drawing/2014/main" id="{B890816F-79E4-43E0-9820-BF090DA1A2A2}"/>
              </a:ext>
            </a:extLst>
          </p:cNvPr>
          <p:cNvPicPr>
            <a:picLocks noGrp="1" noChangeAspect="1"/>
          </p:cNvPicPr>
          <p:nvPr>
            <p:ph idx="1"/>
          </p:nvPr>
        </p:nvPicPr>
        <p:blipFill>
          <a:blip r:embed="rId2"/>
          <a:srcRect l="5082" r="30536" b="1"/>
          <a:stretch>
            <a:fillRect/>
          </a:stretch>
        </p:blipFill>
        <p:spPr>
          <a:xfrm>
            <a:off x="4038599" y="10"/>
            <a:ext cx="8160026" cy="6875809"/>
          </a:xfrm>
          <a:prstGeom prst="rect">
            <a:avLst/>
          </a:prstGeom>
        </p:spPr>
      </p:pic>
      <p:sp>
        <p:nvSpPr>
          <p:cNvPr id="49" name="Freeform: Shape 4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4823FC-38BF-3241-FF17-839AA0F1C59C}"/>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ctr"/>
            <a:r>
              <a:rPr lang="en-US" sz="4000" dirty="0">
                <a:solidFill>
                  <a:srgbClr val="FFFFFF"/>
                </a:solidFill>
              </a:rPr>
              <a:t>AERIAL (Close In)</a:t>
            </a:r>
          </a:p>
        </p:txBody>
      </p:sp>
    </p:spTree>
    <p:extLst>
      <p:ext uri="{BB962C8B-B14F-4D97-AF65-F5344CB8AC3E}">
        <p14:creationId xmlns:p14="http://schemas.microsoft.com/office/powerpoint/2010/main" val="288864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aerial view of a city&#10;&#10;AI-generated content may be incorrect.">
            <a:extLst>
              <a:ext uri="{FF2B5EF4-FFF2-40B4-BE49-F238E27FC236}">
                <a16:creationId xmlns:a16="http://schemas.microsoft.com/office/drawing/2014/main" id="{8F9B8D3D-DA04-79D5-25BA-46730245F6DE}"/>
              </a:ext>
            </a:extLst>
          </p:cNvPr>
          <p:cNvPicPr>
            <a:picLocks noGrp="1" noChangeAspect="1"/>
          </p:cNvPicPr>
          <p:nvPr>
            <p:ph idx="1"/>
          </p:nvPr>
        </p:nvPicPr>
        <p:blipFill>
          <a:blip r:embed="rId2"/>
          <a:srcRect t="5652"/>
          <a:stretch>
            <a:fillRect/>
          </a:stretch>
        </p:blipFill>
        <p:spPr>
          <a:xfrm rot="16200000">
            <a:off x="4680702" y="-642103"/>
            <a:ext cx="6875819" cy="8160026"/>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CB03545-28E3-9021-8877-36A29531E17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ctr"/>
            <a:r>
              <a:rPr lang="en-US" sz="4000" dirty="0">
                <a:solidFill>
                  <a:srgbClr val="FFFFFF"/>
                </a:solidFill>
              </a:rPr>
              <a:t>AERIAL   (Mid-range)</a:t>
            </a:r>
          </a:p>
        </p:txBody>
      </p:sp>
    </p:spTree>
    <p:extLst>
      <p:ext uri="{BB962C8B-B14F-4D97-AF65-F5344CB8AC3E}">
        <p14:creationId xmlns:p14="http://schemas.microsoft.com/office/powerpoint/2010/main" val="137787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a neighborhood&#10;&#10;AI-generated content may be incorrect.">
            <a:extLst>
              <a:ext uri="{FF2B5EF4-FFF2-40B4-BE49-F238E27FC236}">
                <a16:creationId xmlns:a16="http://schemas.microsoft.com/office/drawing/2014/main" id="{B431F773-B9F0-03A4-2A44-05211150C609}"/>
              </a:ext>
            </a:extLst>
          </p:cNvPr>
          <p:cNvPicPr>
            <a:picLocks noGrp="1" noChangeAspect="1"/>
          </p:cNvPicPr>
          <p:nvPr>
            <p:ph idx="1"/>
          </p:nvPr>
        </p:nvPicPr>
        <p:blipFill>
          <a:blip r:embed="rId2"/>
          <a:srcRect l="21694" r="13329" b="-1"/>
          <a:stretch>
            <a:fillRect/>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4736F90-00A2-7824-78C0-BCC1943BE45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ctr"/>
            <a:r>
              <a:rPr lang="en-US" sz="4000" dirty="0">
                <a:solidFill>
                  <a:srgbClr val="FFFFFF"/>
                </a:solidFill>
              </a:rPr>
              <a:t>AERIAL </a:t>
            </a:r>
            <a:br>
              <a:rPr lang="en-US" sz="4000" dirty="0">
                <a:solidFill>
                  <a:srgbClr val="FFFFFF"/>
                </a:solidFill>
              </a:rPr>
            </a:br>
            <a:r>
              <a:rPr lang="en-US" sz="4000" dirty="0">
                <a:solidFill>
                  <a:srgbClr val="FFFFFF"/>
                </a:solidFill>
              </a:rPr>
              <a:t>(Birds Eye)</a:t>
            </a:r>
          </a:p>
        </p:txBody>
      </p:sp>
    </p:spTree>
    <p:extLst>
      <p:ext uri="{BB962C8B-B14F-4D97-AF65-F5344CB8AC3E}">
        <p14:creationId xmlns:p14="http://schemas.microsoft.com/office/powerpoint/2010/main" val="241405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979CF-88F2-E23A-4019-1298A05358C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DISCLAIMER</a:t>
            </a:r>
          </a:p>
        </p:txBody>
      </p:sp>
      <p:sp>
        <p:nvSpPr>
          <p:cNvPr id="3" name="Content Placeholder 2">
            <a:extLst>
              <a:ext uri="{FF2B5EF4-FFF2-40B4-BE49-F238E27FC236}">
                <a16:creationId xmlns:a16="http://schemas.microsoft.com/office/drawing/2014/main" id="{CF1E1EF4-4F95-7BC1-6EAD-646BA8A65CEF}"/>
              </a:ext>
            </a:extLst>
          </p:cNvPr>
          <p:cNvSpPr>
            <a:spLocks noGrp="1"/>
          </p:cNvSpPr>
          <p:nvPr>
            <p:ph idx="1"/>
          </p:nvPr>
        </p:nvSpPr>
        <p:spPr>
          <a:xfrm>
            <a:off x="4810259" y="649480"/>
            <a:ext cx="6555347" cy="5546047"/>
          </a:xfrm>
        </p:spPr>
        <p:txBody>
          <a:bodyPr anchor="ctr">
            <a:normAutofit/>
          </a:bodyPr>
          <a:lstStyle/>
          <a:p>
            <a:r>
              <a:rPr lang="en-US" sz="1300" b="1"/>
              <a:t>Confidentiality &amp; Disclaimer</a:t>
            </a:r>
            <a:br>
              <a:rPr lang="en-US" sz="1300"/>
            </a:br>
            <a:r>
              <a:rPr lang="en-US" sz="1300"/>
              <a:t>This Offering Memorandum has been prepared solely for the purpose of providing information to prospective purchasers of the property described herein (the “Property”). The information contained in this Memorandum has been obtained from sources believed to be reliable; however, [Brokerage/Owner] makes no warranties or representations as to the accuracy or completeness of the information. All prospective purchasers are strongly advised to conduct their own independent due diligence, including, but not limited to, verification of all property information, financial data, zoning and legal status, and physical condition.</a:t>
            </a:r>
          </a:p>
          <a:p>
            <a:r>
              <a:rPr lang="en-US" sz="1300" b="1"/>
              <a:t>No Warranty or Representation</a:t>
            </a:r>
            <a:br>
              <a:rPr lang="en-US" sz="1300"/>
            </a:br>
            <a:r>
              <a:rPr lang="en-US" sz="1300"/>
              <a:t>Neither the Owner nor its agents make any representation or warranty, express or implied, as to the accuracy or completeness of the information contained herein, and no legal liability is assumed or shall be implied with respect thereto. Projections, opinions, assumptions, or estimates are for example only and do not represent the current or future performance of the Property.</a:t>
            </a:r>
          </a:p>
          <a:p>
            <a:r>
              <a:rPr lang="en-US" sz="1300" b="1"/>
              <a:t>Confidentiality</a:t>
            </a:r>
            <a:br>
              <a:rPr lang="en-US" sz="1300"/>
            </a:br>
            <a:r>
              <a:rPr lang="en-US" sz="1300"/>
              <a:t>This Memorandum is a confidential document and is not to be reproduced or distributed to any other person or entity without the express written consent of [Brokerage/Owner]. By receipt of this Memorandum, the recipient agrees that the information is confidential, will be used solely for the purpose of evaluating a potential purchase of the Property, and will not be disclosed to any other party without the prior written consent of [Brokerage/Owner].</a:t>
            </a:r>
          </a:p>
          <a:p>
            <a:r>
              <a:rPr lang="en-US" sz="1300" b="1"/>
              <a:t>Investment Risks</a:t>
            </a:r>
            <a:br>
              <a:rPr lang="en-US" sz="1300"/>
            </a:br>
            <a:r>
              <a:rPr lang="en-US" sz="1300"/>
              <a:t>All prospective purchasers must take appropriate measures to verify all of the information set forth herein. The Property is being sold on an “as is, where is” basis, and the Owner and its agents make no guarantees or representations regarding the condition of the Property or compliance with applicable laws.</a:t>
            </a:r>
          </a:p>
          <a:p>
            <a:pPr marL="0" indent="0">
              <a:buNone/>
            </a:pPr>
            <a:endParaRPr lang="en-US" sz="1300"/>
          </a:p>
        </p:txBody>
      </p:sp>
    </p:spTree>
    <p:extLst>
      <p:ext uri="{BB962C8B-B14F-4D97-AF65-F5344CB8AC3E}">
        <p14:creationId xmlns:p14="http://schemas.microsoft.com/office/powerpoint/2010/main" val="333974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17DC4-E084-622C-145E-9490A87EE258}"/>
              </a:ext>
            </a:extLst>
          </p:cNvPr>
          <p:cNvSpPr>
            <a:spLocks noGrp="1"/>
          </p:cNvSpPr>
          <p:nvPr>
            <p:ph type="title"/>
          </p:nvPr>
        </p:nvSpPr>
        <p:spPr>
          <a:xfrm>
            <a:off x="466722" y="586855"/>
            <a:ext cx="3201366" cy="3387497"/>
          </a:xfrm>
        </p:spPr>
        <p:txBody>
          <a:bodyPr anchor="b">
            <a:normAutofit/>
          </a:bodyPr>
          <a:lstStyle/>
          <a:p>
            <a:pPr algn="r"/>
            <a:r>
              <a:rPr lang="en-US" sz="3600" dirty="0">
                <a:solidFill>
                  <a:srgbClr val="FFFFFF"/>
                </a:solidFill>
              </a:rPr>
              <a:t>CONTACT INFORMATION</a:t>
            </a:r>
          </a:p>
        </p:txBody>
      </p:sp>
      <p:sp>
        <p:nvSpPr>
          <p:cNvPr id="3" name="Content Placeholder 2">
            <a:extLst>
              <a:ext uri="{FF2B5EF4-FFF2-40B4-BE49-F238E27FC236}">
                <a16:creationId xmlns:a16="http://schemas.microsoft.com/office/drawing/2014/main" id="{B029209B-0D9E-FD95-7F82-B9B91784C77E}"/>
              </a:ext>
            </a:extLst>
          </p:cNvPr>
          <p:cNvSpPr>
            <a:spLocks noGrp="1"/>
          </p:cNvSpPr>
          <p:nvPr>
            <p:ph idx="1"/>
          </p:nvPr>
        </p:nvSpPr>
        <p:spPr>
          <a:xfrm>
            <a:off x="4581727" y="649480"/>
            <a:ext cx="4550241" cy="5546047"/>
          </a:xfrm>
        </p:spPr>
        <p:txBody>
          <a:bodyPr anchor="ctr">
            <a:normAutofit/>
          </a:bodyPr>
          <a:lstStyle/>
          <a:p>
            <a:pPr marL="0" indent="0">
              <a:buNone/>
            </a:pPr>
            <a:r>
              <a:rPr lang="en-US" sz="2000" dirty="0"/>
              <a:t>Gary Halbrooks</a:t>
            </a:r>
          </a:p>
          <a:p>
            <a:pPr marL="0" indent="0">
              <a:buNone/>
            </a:pPr>
            <a:r>
              <a:rPr lang="en-US" sz="2000" dirty="0"/>
              <a:t>Venue Properties, Inc.</a:t>
            </a:r>
          </a:p>
          <a:p>
            <a:pPr marL="0" indent="0">
              <a:buNone/>
            </a:pPr>
            <a:r>
              <a:rPr lang="en-US" sz="2000" dirty="0"/>
              <a:t>(903) 530-3374</a:t>
            </a:r>
          </a:p>
          <a:p>
            <a:pPr marL="0" indent="0">
              <a:buNone/>
            </a:pPr>
            <a:r>
              <a:rPr lang="en-US" sz="2000" dirty="0" err="1"/>
              <a:t>garyhalbrooks@venueproperties.com</a:t>
            </a:r>
            <a:endParaRPr lang="en-US" sz="2000" dirty="0"/>
          </a:p>
        </p:txBody>
      </p:sp>
      <p:pic>
        <p:nvPicPr>
          <p:cNvPr id="5" name="Picture 4" descr="A black and orange logo&#10;&#10;AI-generated content may be incorrect.">
            <a:extLst>
              <a:ext uri="{FF2B5EF4-FFF2-40B4-BE49-F238E27FC236}">
                <a16:creationId xmlns:a16="http://schemas.microsoft.com/office/drawing/2014/main" id="{6C6DA32F-2A3D-125D-D8FC-F223FFAB97C5}"/>
              </a:ext>
            </a:extLst>
          </p:cNvPr>
          <p:cNvPicPr>
            <a:picLocks noChangeAspect="1"/>
          </p:cNvPicPr>
          <p:nvPr/>
        </p:nvPicPr>
        <p:blipFill>
          <a:blip r:embed="rId2"/>
          <a:stretch>
            <a:fillRect/>
          </a:stretch>
        </p:blipFill>
        <p:spPr>
          <a:xfrm>
            <a:off x="8253881" y="4721140"/>
            <a:ext cx="3615776" cy="1771730"/>
          </a:xfrm>
          <a:prstGeom prst="rect">
            <a:avLst/>
          </a:prstGeom>
        </p:spPr>
      </p:pic>
    </p:spTree>
    <p:extLst>
      <p:ext uri="{BB962C8B-B14F-4D97-AF65-F5344CB8AC3E}">
        <p14:creationId xmlns:p14="http://schemas.microsoft.com/office/powerpoint/2010/main" val="714716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501</Words>
  <Application>Microsoft Macintosh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Wingdings</vt:lpstr>
      <vt:lpstr>Office Theme</vt:lpstr>
      <vt:lpstr>                   OFFERING MEMORANDUM         </vt:lpstr>
      <vt:lpstr>EXECUTIVE SUMMARY</vt:lpstr>
      <vt:lpstr>PROPERTY INFORMATION</vt:lpstr>
      <vt:lpstr>AERIAL (Close In)</vt:lpstr>
      <vt:lpstr>AERIAL   (Mid-range)</vt:lpstr>
      <vt:lpstr>AERIAL  (Birds Eye)</vt:lpstr>
      <vt:lpstr>DISCLAIMER</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Halbrooks</dc:creator>
  <cp:lastModifiedBy>Laura Finch</cp:lastModifiedBy>
  <cp:revision>5</cp:revision>
  <dcterms:created xsi:type="dcterms:W3CDTF">2025-09-10T13:59:03Z</dcterms:created>
  <dcterms:modified xsi:type="dcterms:W3CDTF">2025-09-10T16:49:27Z</dcterms:modified>
</cp:coreProperties>
</file>